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Caveat"/>
      <p:regular r:id="rId25"/>
      <p:bold r:id="rId26"/>
    </p:embeddedFont>
    <p:embeddedFont>
      <p:font typeface="Nunito"/>
      <p:regular r:id="rId27"/>
      <p:bold r:id="rId28"/>
      <p:italic r:id="rId29"/>
      <p:boldItalic r:id="rId30"/>
    </p:embeddedFont>
    <p:embeddedFont>
      <p:font typeface="Lobster"/>
      <p:regular r:id="rId31"/>
    </p:embeddedFont>
    <p:embeddedFont>
      <p:font typeface="Amatic SC"/>
      <p:regular r:id="rId32"/>
      <p:bold r:id="rId33"/>
    </p:embeddedFont>
    <p:embeddedFont>
      <p:font typeface="EB Garamond SemiBold"/>
      <p:regular r:id="rId34"/>
      <p:bold r:id="rId35"/>
      <p:italic r:id="rId36"/>
      <p:boldItalic r:id="rId37"/>
    </p:embeddedFont>
    <p:embeddedFont>
      <p:font typeface="EB Garamond ExtraBold"/>
      <p:bold r:id="rId38"/>
      <p:boldItalic r:id="rId39"/>
    </p:embeddedFont>
    <p:embeddedFont>
      <p:font typeface="Comfortaa Medium"/>
      <p:regular r:id="rId40"/>
      <p:bold r:id="rId41"/>
    </p:embeddedFont>
    <p:embeddedFont>
      <p:font typeface="Comfortaa"/>
      <p:regular r:id="rId42"/>
      <p:bold r:id="rId43"/>
    </p:embeddedFont>
    <p:embeddedFont>
      <p:font typeface="Caveat SemiBold"/>
      <p:regular r:id="rId44"/>
      <p:bold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omfortaaMedium-regular.fntdata"/><Relationship Id="rId20" Type="http://schemas.openxmlformats.org/officeDocument/2006/relationships/slide" Target="slides/slide15.xml"/><Relationship Id="rId42" Type="http://schemas.openxmlformats.org/officeDocument/2006/relationships/font" Target="fonts/Comfortaa-regular.fntdata"/><Relationship Id="rId41" Type="http://schemas.openxmlformats.org/officeDocument/2006/relationships/font" Target="fonts/ComfortaaMedium-bold.fntdata"/><Relationship Id="rId22" Type="http://schemas.openxmlformats.org/officeDocument/2006/relationships/slide" Target="slides/slide17.xml"/><Relationship Id="rId44" Type="http://schemas.openxmlformats.org/officeDocument/2006/relationships/font" Target="fonts/CaveatSemiBold-regular.fntdata"/><Relationship Id="rId21" Type="http://schemas.openxmlformats.org/officeDocument/2006/relationships/slide" Target="slides/slide16.xml"/><Relationship Id="rId43" Type="http://schemas.openxmlformats.org/officeDocument/2006/relationships/font" Target="fonts/Comfortaa-bold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45" Type="http://schemas.openxmlformats.org/officeDocument/2006/relationships/font" Target="fonts/CaveatSemi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Caveat-bold.fntdata"/><Relationship Id="rId25" Type="http://schemas.openxmlformats.org/officeDocument/2006/relationships/font" Target="fonts/Caveat-regular.fntdata"/><Relationship Id="rId28" Type="http://schemas.openxmlformats.org/officeDocument/2006/relationships/font" Target="fonts/Nunito-bold.fntdata"/><Relationship Id="rId27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obster-regular.fntdata"/><Relationship Id="rId3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33" Type="http://schemas.openxmlformats.org/officeDocument/2006/relationships/font" Target="fonts/AmaticSC-bold.fntdata"/><Relationship Id="rId10" Type="http://schemas.openxmlformats.org/officeDocument/2006/relationships/slide" Target="slides/slide5.xml"/><Relationship Id="rId32" Type="http://schemas.openxmlformats.org/officeDocument/2006/relationships/font" Target="fonts/AmaticSC-regular.fntdata"/><Relationship Id="rId13" Type="http://schemas.openxmlformats.org/officeDocument/2006/relationships/slide" Target="slides/slide8.xml"/><Relationship Id="rId35" Type="http://schemas.openxmlformats.org/officeDocument/2006/relationships/font" Target="fonts/EBGaramondSemiBold-bold.fntdata"/><Relationship Id="rId12" Type="http://schemas.openxmlformats.org/officeDocument/2006/relationships/slide" Target="slides/slide7.xml"/><Relationship Id="rId34" Type="http://schemas.openxmlformats.org/officeDocument/2006/relationships/font" Target="fonts/EBGaramondSemiBold-regular.fntdata"/><Relationship Id="rId15" Type="http://schemas.openxmlformats.org/officeDocument/2006/relationships/slide" Target="slides/slide10.xml"/><Relationship Id="rId37" Type="http://schemas.openxmlformats.org/officeDocument/2006/relationships/font" Target="fonts/EBGaramondSemiBold-boldItalic.fntdata"/><Relationship Id="rId14" Type="http://schemas.openxmlformats.org/officeDocument/2006/relationships/slide" Target="slides/slide9.xml"/><Relationship Id="rId36" Type="http://schemas.openxmlformats.org/officeDocument/2006/relationships/font" Target="fonts/EBGaramondSemiBold-italic.fntdata"/><Relationship Id="rId17" Type="http://schemas.openxmlformats.org/officeDocument/2006/relationships/slide" Target="slides/slide12.xml"/><Relationship Id="rId39" Type="http://schemas.openxmlformats.org/officeDocument/2006/relationships/font" Target="fonts/EBGaramondExtraBold-boldItalic.fntdata"/><Relationship Id="rId16" Type="http://schemas.openxmlformats.org/officeDocument/2006/relationships/slide" Target="slides/slide11.xml"/><Relationship Id="rId38" Type="http://schemas.openxmlformats.org/officeDocument/2006/relationships/font" Target="fonts/EBGaramondExtraBold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ca6da4594_1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3ca6da4594_1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3ca6da4594_1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3ca6da4594_1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3ca6da4594_1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3ca6da4594_1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ca6da4594_1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ca6da4594_1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3ca6da4594_1_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3ca6da4594_1_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3ca6da4594_1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3ca6da4594_1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3ca6da4594_1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3ca6da4594_1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3ca6da4594_1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3ca6da4594_1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3ca6da4594_1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3ca6da4594_1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3ca6da4594_1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3ca6da4594_1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3ca6da4594_1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3ca6da4594_1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ca6da4594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ca6da4594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3ca6da4594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3ca6da4594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3ca6da4594_1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3ca6da4594_1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3ca6da4594_1_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3ca6da4594_1_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3ca6da4594_1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3ca6da4594_1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3ca6da4594_1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3ca6da4594_1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3ca6da4594_1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3ca6da4594_1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orewagaurav/mongodb-nodejs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FF0000"/>
                </a:solidFill>
              </a:rPr>
              <a:t>Database Management System Project</a:t>
            </a:r>
            <a:endParaRPr sz="21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29" name="Google Shape;129;p13"/>
          <p:cNvSpPr txBox="1"/>
          <p:nvPr>
            <p:ph type="ctrTitle"/>
          </p:nvPr>
        </p:nvSpPr>
        <p:spPr>
          <a:xfrm>
            <a:off x="1802100" y="1822950"/>
            <a:ext cx="5539800" cy="14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Fitness Tracker </a:t>
            </a:r>
            <a:endParaRPr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6614375" y="4513125"/>
            <a:ext cx="17631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-GB" sz="1300">
                <a:solidFill>
                  <a:schemeClr val="dk2"/>
                </a:solidFill>
                <a:latin typeface="Caveat SemiBold"/>
                <a:ea typeface="Caveat SemiBold"/>
                <a:cs typeface="Caveat SemiBold"/>
                <a:sym typeface="Caveat SemiBold"/>
              </a:rPr>
              <a:t>by Gaurav Kumar</a:t>
            </a:r>
            <a:endParaRPr sz="1300">
              <a:solidFill>
                <a:schemeClr val="dk2"/>
              </a:solidFill>
              <a:latin typeface="Caveat SemiBold"/>
              <a:ea typeface="Caveat SemiBold"/>
              <a:cs typeface="Caveat SemiBold"/>
              <a:sym typeface="Caveat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 txBox="1"/>
          <p:nvPr>
            <p:ph type="title"/>
          </p:nvPr>
        </p:nvSpPr>
        <p:spPr>
          <a:xfrm>
            <a:off x="782600" y="4344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50">
                <a:solidFill>
                  <a:srgbClr val="5B0F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Screenshots of the Application</a:t>
            </a:r>
            <a:endParaRPr sz="2250">
              <a:solidFill>
                <a:srgbClr val="5B0F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B0F00"/>
              </a:solidFill>
              <a:highlight>
                <a:schemeClr val="lt1"/>
              </a:highlight>
            </a:endParaRPr>
          </a:p>
        </p:txBody>
      </p:sp>
      <p:sp>
        <p:nvSpPr>
          <p:cNvPr id="183" name="Google Shape;183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 </a:t>
            </a:r>
            <a:endParaRPr/>
          </a:p>
        </p:txBody>
      </p:sp>
      <p:pic>
        <p:nvPicPr>
          <p:cNvPr id="184" name="Google Shape;18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6650" y="1050625"/>
            <a:ext cx="5950701" cy="380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idx="1" type="body"/>
          </p:nvPr>
        </p:nvSpPr>
        <p:spPr>
          <a:xfrm>
            <a:off x="1385850" y="1644450"/>
            <a:ext cx="6372300" cy="31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3"/>
          <p:cNvSpPr txBox="1"/>
          <p:nvPr>
            <p:ph type="title"/>
          </p:nvPr>
        </p:nvSpPr>
        <p:spPr>
          <a:xfrm>
            <a:off x="1495500" y="35150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400">
                <a:solidFill>
                  <a:srgbClr val="FF0000"/>
                </a:solidFill>
                <a:latin typeface="Impact"/>
                <a:ea typeface="Impact"/>
                <a:cs typeface="Impact"/>
                <a:sym typeface="Impact"/>
              </a:rPr>
              <a:t>Test with given values</a:t>
            </a:r>
            <a:endParaRPr i="1" sz="2400">
              <a:solidFill>
                <a:srgbClr val="FF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5850" y="1484538"/>
            <a:ext cx="5404849" cy="34716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3"/>
          <p:cNvSpPr txBox="1"/>
          <p:nvPr/>
        </p:nvSpPr>
        <p:spPr>
          <a:xfrm>
            <a:off x="5929175" y="931850"/>
            <a:ext cx="30150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rgbClr val="FF00FF"/>
                </a:solidFill>
                <a:highlight>
                  <a:srgbClr val="00FF00"/>
                </a:highlight>
                <a:latin typeface="Calibri"/>
                <a:ea typeface="Calibri"/>
                <a:cs typeface="Calibri"/>
                <a:sym typeface="Calibri"/>
              </a:rPr>
              <a:t>First make sure that server.js is running</a:t>
            </a:r>
            <a:endParaRPr sz="1300">
              <a:solidFill>
                <a:srgbClr val="FF00FF"/>
              </a:solidFill>
              <a:highlight>
                <a:srgbClr val="00FF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4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75" y="383700"/>
            <a:ext cx="7162652" cy="437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5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9875" y="255800"/>
            <a:ext cx="6824250" cy="467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6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3" name="Google Shape;2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9875" y="237525"/>
            <a:ext cx="6824250" cy="4723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7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9875" y="173575"/>
            <a:ext cx="6824250" cy="484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>
                <a:solidFill>
                  <a:schemeClr val="accent4"/>
                </a:solidFill>
              </a:rPr>
              <a:t>Source code and Dependencies</a:t>
            </a:r>
            <a:endParaRPr b="1" i="1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/>
          </a:p>
        </p:txBody>
      </p:sp>
      <p:sp>
        <p:nvSpPr>
          <p:cNvPr id="226" name="Google Shape;226;p28"/>
          <p:cNvSpPr txBox="1"/>
          <p:nvPr>
            <p:ph idx="1" type="body"/>
          </p:nvPr>
        </p:nvSpPr>
        <p:spPr>
          <a:xfrm>
            <a:off x="819150" y="1735825"/>
            <a:ext cx="7505700" cy="27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000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 </a:t>
            </a:r>
            <a:endParaRPr b="1" i="1" sz="2000">
              <a:solidFill>
                <a:srgbClr val="FF0000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-GB" sz="2000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       </a:t>
            </a:r>
            <a:r>
              <a:rPr b="1" i="1" lang="en-GB" sz="2000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For source code you can visit my GitHub Repo just following by given link:</a:t>
            </a:r>
            <a:endParaRPr b="1" i="1" sz="2000">
              <a:solidFill>
                <a:srgbClr val="FF0000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2000">
              <a:solidFill>
                <a:srgbClr val="FF0000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i="1" lang="en-GB" sz="2000">
                <a:solidFill>
                  <a:srgbClr val="FF0000"/>
                </a:solidFill>
                <a:latin typeface="Caveat"/>
                <a:ea typeface="Caveat"/>
                <a:cs typeface="Caveat"/>
                <a:sym typeface="Caveat"/>
              </a:rPr>
              <a:t>                   </a:t>
            </a:r>
            <a:r>
              <a:rPr b="1" i="1" lang="en-GB" sz="2000" u="sng">
                <a:solidFill>
                  <a:schemeClr val="hlink"/>
                </a:solidFill>
                <a:latin typeface="Amatic SC"/>
                <a:ea typeface="Amatic SC"/>
                <a:cs typeface="Amatic SC"/>
                <a:sym typeface="Amatic SC"/>
                <a:hlinkClick r:id="rId3"/>
              </a:rPr>
              <a:t>https://github.com/orewagaurav/mongodb-nodejs</a:t>
            </a:r>
            <a:endParaRPr b="1" i="1" sz="2000">
              <a:solidFill>
                <a:srgbClr val="FF0000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i="1" sz="2000">
              <a:solidFill>
                <a:srgbClr val="FF0000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rgbClr val="A64D79"/>
                </a:solidFill>
                <a:latin typeface="Amatic SC"/>
                <a:ea typeface="Amatic SC"/>
                <a:cs typeface="Amatic SC"/>
                <a:sym typeface="Amatic SC"/>
              </a:rPr>
              <a:t>Challenges Faced !</a:t>
            </a:r>
            <a:endParaRPr>
              <a:solidFill>
                <a:srgbClr val="A64D79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232" name="Google Shape;232;p2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SzPts val="852"/>
              <a:buNone/>
            </a:pPr>
            <a:r>
              <a:rPr i="1" lang="en-GB" sz="228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i="1" lang="en-GB" sz="2280">
                <a:solidFill>
                  <a:schemeClr val="accent4"/>
                </a:solidFill>
              </a:rPr>
              <a:t>- Ensuring real-time database connectivity</a:t>
            </a:r>
            <a:endParaRPr i="1" sz="228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SzPts val="852"/>
              <a:buNone/>
            </a:pPr>
            <a:r>
              <a:rPr i="1" lang="en-GB" sz="228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i="1" lang="en-GB" sz="2280">
                <a:solidFill>
                  <a:schemeClr val="accent4"/>
                </a:solidFill>
              </a:rPr>
              <a:t>- Handling user input validation effectively</a:t>
            </a:r>
            <a:endParaRPr i="1" sz="228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SzPts val="852"/>
              <a:buNone/>
            </a:pPr>
            <a:r>
              <a:rPr i="1" lang="en-GB" sz="228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i="1" lang="en-GB" sz="2280">
                <a:solidFill>
                  <a:schemeClr val="accent4"/>
                </a:solidFill>
              </a:rPr>
              <a:t>- Managing asynchronous API requests</a:t>
            </a:r>
            <a:endParaRPr i="1" sz="228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800"/>
              </a:spcBef>
              <a:spcAft>
                <a:spcPts val="0"/>
              </a:spcAft>
              <a:buSzPts val="852"/>
              <a:buNone/>
            </a:pPr>
            <a:r>
              <a:rPr i="1" lang="en-GB" sz="228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i="1" lang="en-GB" sz="2280">
                <a:solidFill>
                  <a:schemeClr val="accent4"/>
                </a:solidFill>
              </a:rPr>
              <a:t>- Implementing a responsive design for different screen sizes</a:t>
            </a:r>
            <a:endParaRPr i="1" sz="2280">
              <a:solidFill>
                <a:schemeClr val="accent4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t/>
            </a:r>
            <a:endParaRPr sz="1007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ctrTitle"/>
          </p:nvPr>
        </p:nvSpPr>
        <p:spPr>
          <a:xfrm>
            <a:off x="813100" y="520650"/>
            <a:ext cx="7500600" cy="4102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 sz="1655">
                <a:solidFill>
                  <a:schemeClr val="accent2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                           Conclusion</a:t>
            </a:r>
            <a:endParaRPr i="1" sz="1655">
              <a:solidFill>
                <a:schemeClr val="accent2"/>
              </a:solidFill>
              <a:latin typeface="EB Garamond ExtraBold"/>
              <a:ea typeface="EB Garamond ExtraBold"/>
              <a:cs typeface="EB Garamond ExtraBold"/>
              <a:sym typeface="EB Garamond Extra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1"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Fitness Tracker Project</a:t>
            </a: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is a well-structured </a:t>
            </a:r>
            <a:r>
              <a:rPr b="1"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web-based application</a:t>
            </a: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designed to efficiently store, manage, and retrieve user fitness data. By leveraging </a:t>
            </a:r>
            <a:r>
              <a:rPr b="1"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MongoDB as the database, Node.js with Express.js for backend operations, and a modern frontend with HTML, CSS, and JavaScript</a:t>
            </a: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, the system ensures a </a:t>
            </a:r>
            <a:r>
              <a:rPr b="1"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seamless and responsive user experience</a:t>
            </a: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i="1" sz="11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Key features such as </a:t>
            </a:r>
            <a:r>
              <a:rPr b="1"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real-time data fetching, workout and sleep tracking, user input validation, and a dynamic UI </a:t>
            </a: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make it a </a:t>
            </a:r>
            <a:r>
              <a:rPr b="1"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robust and scalable solution</a:t>
            </a: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. The integration of </a:t>
            </a:r>
            <a:r>
              <a:rPr b="1"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server health checks and error handling</a:t>
            </a: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further enhances its reliability.</a:t>
            </a:r>
            <a:endParaRPr i="1" sz="11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This project can be </a:t>
            </a:r>
            <a:r>
              <a:rPr b="1"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expanded in the future</a:t>
            </a: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by adding </a:t>
            </a:r>
            <a:r>
              <a:rPr b="1"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user authentication, interactive analytics dashboards, smartwatch API integration, and real-time health monitoring</a:t>
            </a: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. Overall, the </a:t>
            </a:r>
            <a:r>
              <a:rPr b="1"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Fitness Tracker Project</a:t>
            </a: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successfully demonstrates the power of </a:t>
            </a:r>
            <a:r>
              <a:rPr b="1"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full-stack development</a:t>
            </a:r>
            <a:r>
              <a:rPr i="1" lang="en-GB" sz="1100">
                <a:solidFill>
                  <a:srgbClr val="0B5394"/>
                </a:solidFill>
                <a:latin typeface="Arial"/>
                <a:ea typeface="Arial"/>
                <a:cs typeface="Arial"/>
                <a:sym typeface="Arial"/>
              </a:rPr>
              <a:t> in managing fitness data effectively. </a:t>
            </a:r>
            <a:endParaRPr i="1" sz="1100">
              <a:solidFill>
                <a:srgbClr val="0B539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0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5000">
                <a:solidFill>
                  <a:srgbClr val="CC0000"/>
                </a:solidFill>
                <a:latin typeface="Comfortaa"/>
                <a:ea typeface="Comfortaa"/>
                <a:cs typeface="Comfortaa"/>
                <a:sym typeface="Comfortaa"/>
              </a:rPr>
              <a:t>Thank You !</a:t>
            </a:r>
            <a:endParaRPr b="1" sz="5000">
              <a:solidFill>
                <a:srgbClr val="CC0000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44" name="Google Shape;244;p31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400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rPr>
              <a:t>Presented by: Gaurav Kumar</a:t>
            </a:r>
            <a:endParaRPr b="1" i="1" sz="2400">
              <a:solidFill>
                <a:srgbClr val="A64D7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400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rPr>
              <a:t>Roll No : 2301331720023</a:t>
            </a:r>
            <a:endParaRPr b="1" i="1" sz="2400">
              <a:solidFill>
                <a:srgbClr val="A64D7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400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rPr>
              <a:t>Branch &amp; Semester : Cyber Security (4th Sem)</a:t>
            </a:r>
            <a:endParaRPr b="1" i="1" sz="2400">
              <a:solidFill>
                <a:srgbClr val="A64D7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2400">
              <a:solidFill>
                <a:srgbClr val="A64D79"/>
              </a:solidFill>
            </a:endParaRPr>
          </a:p>
        </p:txBody>
      </p:sp>
      <p:sp>
        <p:nvSpPr>
          <p:cNvPr id="136" name="Google Shape;136;p14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7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4400">
                <a:solidFill>
                  <a:srgbClr val="134F5C"/>
                </a:solidFill>
                <a:latin typeface="Calibri"/>
                <a:ea typeface="Calibri"/>
                <a:cs typeface="Calibri"/>
                <a:sym typeface="Calibri"/>
              </a:rPr>
              <a:t>Project Description</a:t>
            </a:r>
            <a:endParaRPr b="1">
              <a:solidFill>
                <a:srgbClr val="134F5C"/>
              </a:solidFill>
            </a:endParaRPr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-GB" sz="3200">
                <a:solidFill>
                  <a:srgbClr val="E69138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A web-based Fitness Tracker that allows users to input their Name and Day to retrieve fitness data, including steps taken, calories burned, workout details, and sleep patterns.</a:t>
            </a:r>
            <a:endParaRPr i="1">
              <a:solidFill>
                <a:srgbClr val="E69138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Technologies Used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48" name="Google Shape;148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rgbClr val="E06666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lang="en-GB" sz="3200">
                <a:solidFill>
                  <a:srgbClr val="E06666"/>
                </a:solidFill>
              </a:rPr>
              <a:t>- </a:t>
            </a:r>
            <a:r>
              <a:rPr i="1" lang="en-GB" sz="3200">
                <a:solidFill>
                  <a:srgbClr val="E06666"/>
                </a:solidFill>
              </a:rPr>
              <a:t>Frontend: HTML, CSS, JavaScript</a:t>
            </a:r>
            <a:endParaRPr i="1" sz="3200"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i="1" lang="en-GB" sz="3200">
                <a:solidFill>
                  <a:srgbClr val="E06666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i="1" lang="en-GB" sz="3200">
                <a:solidFill>
                  <a:srgbClr val="E06666"/>
                </a:solidFill>
              </a:rPr>
              <a:t>- Backend: Node.js, Express.js</a:t>
            </a:r>
            <a:endParaRPr i="1" sz="3200"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i="1" lang="en-GB" sz="3200">
                <a:solidFill>
                  <a:srgbClr val="E06666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i="1" lang="en-GB" sz="3200">
                <a:solidFill>
                  <a:srgbClr val="E06666"/>
                </a:solidFill>
              </a:rPr>
              <a:t>- Database: MongoDB</a:t>
            </a:r>
            <a:endParaRPr i="1" sz="3200"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i="1" lang="en-GB" sz="3200">
                <a:solidFill>
                  <a:srgbClr val="E06666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i="1" lang="en-GB" sz="3200">
                <a:solidFill>
                  <a:srgbClr val="E06666"/>
                </a:solidFill>
              </a:rPr>
              <a:t>- Other: Mongoose, Fetch API</a:t>
            </a:r>
            <a:endParaRPr i="1" sz="4400">
              <a:solidFill>
                <a:srgbClr val="E06666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AA84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/>
          <p:nvPr>
            <p:ph type="title"/>
          </p:nvPr>
        </p:nvSpPr>
        <p:spPr>
          <a:xfrm>
            <a:off x="819150" y="5715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850">
                <a:solidFill>
                  <a:srgbClr val="0000FF"/>
                </a:solidFill>
                <a:latin typeface="Comic Sans MS"/>
                <a:ea typeface="Comic Sans MS"/>
                <a:cs typeface="Comic Sans MS"/>
                <a:sym typeface="Comic Sans MS"/>
              </a:rPr>
              <a:t>Features of the System</a:t>
            </a:r>
            <a:endParaRPr i="1" sz="2850">
              <a:solidFill>
                <a:srgbClr val="0000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4" name="Google Shape;154;p17"/>
          <p:cNvSpPr txBox="1"/>
          <p:nvPr>
            <p:ph idx="1" type="body"/>
          </p:nvPr>
        </p:nvSpPr>
        <p:spPr>
          <a:xfrm>
            <a:off x="819150" y="1279025"/>
            <a:ext cx="7505700" cy="3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i="1" lang="en-GB" sz="1005">
                <a:solidFill>
                  <a:srgbClr val="66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1. User Input &amp; Data Retrieval</a:t>
            </a:r>
            <a:endParaRPr i="1" sz="100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i="1" lang="en-GB" sz="1005">
                <a:solidFill>
                  <a:srgbClr val="66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• Users can enter their Name and select a Day to fetch fitness data.</a:t>
            </a:r>
            <a:endParaRPr i="1" sz="100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i="1" lang="en-GB" sz="1005">
                <a:solidFill>
                  <a:srgbClr val="66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2. Fitness Data Management</a:t>
            </a:r>
            <a:endParaRPr i="1" sz="100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i="1" lang="en-GB" sz="1005">
                <a:solidFill>
                  <a:srgbClr val="66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• Stores and retrieves user fitness details, including steps, calories burned, heart rate, and active minutes.</a:t>
            </a:r>
            <a:endParaRPr i="1" sz="100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i="1" lang="en-GB" sz="1005">
                <a:solidFill>
                  <a:srgbClr val="66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3. Workout &amp; Sleep Tracking</a:t>
            </a:r>
            <a:endParaRPr i="1" sz="120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i="1" lang="en-GB" sz="1005">
                <a:solidFill>
                  <a:srgbClr val="66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• Displays detailed workout information such as type, duration, distance, and calories burned.</a:t>
            </a:r>
            <a:endParaRPr i="1" sz="100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i="1" lang="en-GB" sz="1005">
                <a:solidFill>
                  <a:srgbClr val="66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• Tracks sleep data, including total sleep, deep sleep, REM sleep, and sleep score.</a:t>
            </a:r>
            <a:endParaRPr i="1" sz="100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i="1" lang="en-GB" sz="1005">
                <a:solidFill>
                  <a:srgbClr val="66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4. Dynamic Data Display</a:t>
            </a:r>
            <a:endParaRPr i="1" sz="100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i="1" lang="en-GB" sz="1005">
                <a:solidFill>
                  <a:srgbClr val="66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• Fetches and presents data in a well-structured modal popup for better readability.</a:t>
            </a:r>
            <a:endParaRPr i="1" sz="100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i="1" lang="en-GB" sz="1005">
                <a:solidFill>
                  <a:srgbClr val="66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5. Database Connectivity (MongoDB)</a:t>
            </a:r>
            <a:endParaRPr i="1" sz="100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605"/>
              <a:buNone/>
            </a:pPr>
            <a:r>
              <a:rPr i="1" lang="en-GB" sz="1005">
                <a:solidFill>
                  <a:srgbClr val="660000"/>
                </a:solidFill>
                <a:latin typeface="EB Garamond SemiBold"/>
                <a:ea typeface="EB Garamond SemiBold"/>
                <a:cs typeface="EB Garamond SemiBold"/>
                <a:sym typeface="EB Garamond SemiBold"/>
              </a:rPr>
              <a:t>• Uses MongoDB to store fitness records and retrieve data efficiently.</a:t>
            </a:r>
            <a:endParaRPr i="1" sz="100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t/>
            </a:r>
            <a:endParaRPr i="1" sz="1115">
              <a:solidFill>
                <a:srgbClr val="660000"/>
              </a:solidFill>
              <a:latin typeface="EB Garamond SemiBold"/>
              <a:ea typeface="EB Garamond SemiBold"/>
              <a:cs typeface="EB Garamond SemiBold"/>
              <a:sym typeface="EB Garamond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850">
                <a:solidFill>
                  <a:srgbClr val="000000"/>
                </a:solidFill>
                <a:highlight>
                  <a:srgbClr val="FF9900"/>
                </a:highlight>
                <a:latin typeface="Georgia"/>
                <a:ea typeface="Georgia"/>
                <a:cs typeface="Georgia"/>
                <a:sym typeface="Georgia"/>
              </a:rPr>
              <a:t>System Architecture</a:t>
            </a:r>
            <a:endParaRPr i="1" sz="2850">
              <a:solidFill>
                <a:srgbClr val="000000"/>
              </a:solidFill>
              <a:highlight>
                <a:srgbClr val="FF9900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0" name="Google Shape;160;p18"/>
          <p:cNvSpPr txBox="1"/>
          <p:nvPr>
            <p:ph idx="1" type="body"/>
          </p:nvPr>
        </p:nvSpPr>
        <p:spPr>
          <a:xfrm>
            <a:off x="755200" y="1451725"/>
            <a:ext cx="7805100" cy="32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1. Client-Side (Frontend) – User Interface</a:t>
            </a:r>
            <a:endParaRPr b="1" i="1" sz="970">
              <a:solidFill>
                <a:srgbClr val="3D47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• Built using </a:t>
            </a:r>
            <a:r>
              <a:rPr b="1"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HTML, CSS, JavaScript</a:t>
            </a: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i="1" sz="970">
              <a:solidFill>
                <a:srgbClr val="3D47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• Allows users to </a:t>
            </a:r>
            <a:r>
              <a:rPr b="1"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input Name and Date</a:t>
            </a: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 to fetch fitness data.</a:t>
            </a:r>
            <a:endParaRPr i="1" sz="970">
              <a:solidFill>
                <a:srgbClr val="3D47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• Displays fitness data in a </a:t>
            </a:r>
            <a:r>
              <a:rPr b="1"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modal popup</a:t>
            </a: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i="1" sz="970">
              <a:solidFill>
                <a:srgbClr val="3D47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• Handles user input validation and error messages.</a:t>
            </a:r>
            <a:endParaRPr i="1" sz="970">
              <a:solidFill>
                <a:srgbClr val="3D47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b="1"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2. Server-Side (Backend) – API &amp; Business Logic</a:t>
            </a:r>
            <a:endParaRPr b="1" i="1" sz="970">
              <a:solidFill>
                <a:srgbClr val="3D47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• Developed using </a:t>
            </a:r>
            <a:r>
              <a:rPr b="1"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Node.js and Express.js</a:t>
            </a: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i="1" sz="970">
              <a:solidFill>
                <a:srgbClr val="3D47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• Handles </a:t>
            </a:r>
            <a:r>
              <a:rPr b="1"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requests from the frontend</a:t>
            </a: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 and processes them.</a:t>
            </a:r>
            <a:endParaRPr i="1" sz="970">
              <a:solidFill>
                <a:srgbClr val="3D47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• Connects to the database using </a:t>
            </a:r>
            <a:r>
              <a:rPr b="1"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Mongoose (MongoDB ODM)</a:t>
            </a: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i="1" sz="970">
              <a:solidFill>
                <a:srgbClr val="3D47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• Provides a </a:t>
            </a:r>
            <a:r>
              <a:rPr b="1"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REST API</a:t>
            </a: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 to fetch user fitness data.</a:t>
            </a:r>
            <a:endParaRPr i="1" sz="970">
              <a:solidFill>
                <a:srgbClr val="3D47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• Includes a </a:t>
            </a:r>
            <a:r>
              <a:rPr b="1"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server health check endpoint</a:t>
            </a:r>
            <a:r>
              <a:rPr i="1" lang="en-GB" sz="970">
                <a:solidFill>
                  <a:srgbClr val="3D472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i="1" sz="970">
              <a:solidFill>
                <a:srgbClr val="3D472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91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b="1"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3. Database Layer – MongoDB</a:t>
            </a:r>
            <a:endParaRPr b="1" i="1" sz="1190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• Stores </a:t>
            </a:r>
            <a:r>
              <a:rPr b="1"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fitness records for different users and days</a:t>
            </a: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i="1" sz="1190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• Uses a structured </a:t>
            </a:r>
            <a:r>
              <a:rPr b="1"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User Schema</a:t>
            </a: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 with Name, ID, and daily fitness logs.</a:t>
            </a:r>
            <a:endParaRPr i="1" sz="1190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• Retrieves and serves </a:t>
            </a:r>
            <a:r>
              <a:rPr b="1"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fitness details based on user requests</a:t>
            </a: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i="1" sz="1190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b="1"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4. Data Flow in the System</a:t>
            </a:r>
            <a:endParaRPr b="1" i="1" sz="1190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b="1"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User enters Name and Day</a:t>
            </a: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 in the UI and clicks “Submit”.</a:t>
            </a:r>
            <a:endParaRPr i="1" sz="1190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b="1"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Frontend sends a request</a:t>
            </a: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 to the Node.js backend via Fetch API.</a:t>
            </a:r>
            <a:endParaRPr i="1" sz="1190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b="1"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Backend processes the request</a:t>
            </a: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, queries MongoDB, and retrieves fitness data.</a:t>
            </a:r>
            <a:endParaRPr i="1" sz="1190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4. </a:t>
            </a:r>
            <a:r>
              <a:rPr b="1"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Data is sent back to the frontend</a:t>
            </a: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, formatted, and displayed in a modal popup.</a:t>
            </a:r>
            <a:endParaRPr i="1" sz="1190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5. </a:t>
            </a:r>
            <a:r>
              <a:rPr b="1"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If errors occur</a:t>
            </a:r>
            <a:r>
              <a:rPr i="1" lang="en-GB" sz="1190">
                <a:solidFill>
                  <a:srgbClr val="9900FF"/>
                </a:solidFill>
                <a:latin typeface="Arial"/>
                <a:ea typeface="Arial"/>
                <a:cs typeface="Arial"/>
                <a:sym typeface="Arial"/>
              </a:rPr>
              <a:t>, appropriate messages are shown to the user.</a:t>
            </a:r>
            <a:endParaRPr i="1" sz="1190">
              <a:solidFill>
                <a:srgbClr val="99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i="1" sz="3080">
              <a:solidFill>
                <a:srgbClr val="9900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/>
          <p:nvPr>
            <p:ph type="title"/>
          </p:nvPr>
        </p:nvSpPr>
        <p:spPr>
          <a:xfrm>
            <a:off x="931850" y="593825"/>
            <a:ext cx="7582800" cy="379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33">
                <a:solidFill>
                  <a:srgbClr val="000000"/>
                </a:solidFill>
                <a:highlight>
                  <a:srgbClr val="E06666"/>
                </a:highlight>
                <a:latin typeface="Impact"/>
                <a:ea typeface="Impact"/>
                <a:cs typeface="Impact"/>
                <a:sym typeface="Impact"/>
              </a:rPr>
              <a:t>Key Points in Database Design</a:t>
            </a:r>
            <a:endParaRPr b="1" sz="1433">
              <a:solidFill>
                <a:srgbClr val="000000"/>
              </a:solidFill>
              <a:highlight>
                <a:srgbClr val="E06666"/>
              </a:highlight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1. </a:t>
            </a:r>
            <a:r>
              <a:rPr b="1"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Users are uniquely identified by id</a:t>
            </a:r>
            <a:r>
              <a:rPr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.</a:t>
            </a:r>
            <a:endParaRPr sz="1400">
              <a:solidFill>
                <a:srgbClr val="741B47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2. </a:t>
            </a:r>
            <a:r>
              <a:rPr b="1"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Fitness data is stored in a days object</a:t>
            </a:r>
            <a:r>
              <a:rPr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, where each day (Monday, Tuesday, etc.) has its own fitness stats.</a:t>
            </a:r>
            <a:endParaRPr sz="1400">
              <a:solidFill>
                <a:srgbClr val="741B47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3. </a:t>
            </a:r>
            <a:r>
              <a:rPr b="1"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Nested structure</a:t>
            </a:r>
            <a:r>
              <a:rPr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 for sleep, workout, and health categories to keep the data structured.</a:t>
            </a:r>
            <a:endParaRPr sz="1400">
              <a:solidFill>
                <a:srgbClr val="741B47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4. </a:t>
            </a:r>
            <a:r>
              <a:rPr b="1"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Indexing id for faster lookup</a:t>
            </a:r>
            <a:r>
              <a:rPr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 in MongoDB.</a:t>
            </a:r>
            <a:endParaRPr sz="1400">
              <a:solidFill>
                <a:srgbClr val="741B47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5. </a:t>
            </a:r>
            <a:r>
              <a:rPr b="1"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Scalable design</a:t>
            </a:r>
            <a:r>
              <a:rPr lang="en-GB" sz="1400">
                <a:solidFill>
                  <a:srgbClr val="741B47"/>
                </a:solidFill>
                <a:latin typeface="Comfortaa"/>
                <a:ea typeface="Comfortaa"/>
                <a:cs typeface="Comfortaa"/>
                <a:sym typeface="Comfortaa"/>
              </a:rPr>
              <a:t>—new fields can be added easily without restructuring the database</a:t>
            </a:r>
            <a:r>
              <a:rPr lang="en-GB" sz="1400">
                <a:solidFill>
                  <a:srgbClr val="741B47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>
              <a:solidFill>
                <a:srgbClr val="741B47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741B47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 txBox="1"/>
          <p:nvPr>
            <p:ph type="title"/>
          </p:nvPr>
        </p:nvSpPr>
        <p:spPr>
          <a:xfrm>
            <a:off x="819150" y="5441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b="1" i="1" lang="en-GB" sz="2490">
                <a:solidFill>
                  <a:srgbClr val="623683"/>
                </a:solidFill>
                <a:latin typeface="Lobster"/>
                <a:ea typeface="Lobster"/>
                <a:cs typeface="Lobster"/>
                <a:sym typeface="Lobster"/>
              </a:rPr>
              <a:t>E-R Diagram</a:t>
            </a:r>
            <a:endParaRPr b="1" i="1" sz="2490">
              <a:solidFill>
                <a:srgbClr val="623683"/>
              </a:solidFill>
              <a:latin typeface="Lobster"/>
              <a:ea typeface="Lobster"/>
              <a:cs typeface="Lobster"/>
              <a:sym typeface="Lobster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700">
              <a:solidFill>
                <a:srgbClr val="623683"/>
              </a:solidFill>
            </a:endParaRPr>
          </a:p>
        </p:txBody>
      </p:sp>
      <p:sp>
        <p:nvSpPr>
          <p:cNvPr id="176" name="Google Shape;176;p21"/>
          <p:cNvSpPr txBox="1"/>
          <p:nvPr>
            <p:ph idx="1" type="body"/>
          </p:nvPr>
        </p:nvSpPr>
        <p:spPr>
          <a:xfrm>
            <a:off x="819150" y="1498725"/>
            <a:ext cx="7505700" cy="29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650" y="1306425"/>
            <a:ext cx="7676201" cy="326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